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00" r:id="rId1"/>
  </p:sldMasterIdLst>
  <p:notesMasterIdLst>
    <p:notesMasterId r:id="rId13"/>
  </p:notesMasterIdLst>
  <p:handoutMasterIdLst>
    <p:handoutMasterId r:id="rId14"/>
  </p:handoutMasterIdLst>
  <p:sldIdLst>
    <p:sldId id="256" r:id="rId2"/>
    <p:sldId id="268" r:id="rId3"/>
    <p:sldId id="260" r:id="rId4"/>
    <p:sldId id="258" r:id="rId5"/>
    <p:sldId id="263" r:id="rId6"/>
    <p:sldId id="270" r:id="rId7"/>
    <p:sldId id="262" r:id="rId8"/>
    <p:sldId id="264" r:id="rId9"/>
    <p:sldId id="266" r:id="rId10"/>
    <p:sldId id="265" r:id="rId11"/>
    <p:sldId id="272" r:id="rId12"/>
  </p:sldIdLst>
  <p:sldSz cx="12192000" cy="6858000"/>
  <p:notesSz cx="6858000" cy="9144000"/>
  <p:defaultTextStyle>
    <a:defPPr rtl="0">
      <a:defRPr lang="ro-R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0AB340-8D90-4D61-841D-75C22C4F9E7E}" v="427" dt="2022-03-15T18:40:33.513"/>
    <p1510:client id="{CA743927-ABEC-4AA0-AF64-0705B4633C29}" v="16" dt="2022-03-15T17:43:04.3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660"/>
  </p:normalViewPr>
  <p:slideViewPr>
    <p:cSldViewPr snapToGrid="0">
      <p:cViewPr>
        <p:scale>
          <a:sx n="57" d="100"/>
          <a:sy n="57" d="100"/>
        </p:scale>
        <p:origin x="-1454" y="-7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4315" y="67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antet 1">
            <a:extLst>
              <a:ext uri="{FF2B5EF4-FFF2-40B4-BE49-F238E27FC236}">
                <a16:creationId xmlns="" xmlns:a16="http://schemas.microsoft.com/office/drawing/2014/main" id="{2C1958C0-66FD-4A0D-B880-95240670AF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Substituent dată 2">
            <a:extLst>
              <a:ext uri="{FF2B5EF4-FFF2-40B4-BE49-F238E27FC236}">
                <a16:creationId xmlns="" xmlns:a16="http://schemas.microsoft.com/office/drawing/2014/main" id="{B94D3366-33AC-4362-BB33-948B120E24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494FB-6B6D-4E75-BA17-85AA952DB269}" type="datetimeFigureOut">
              <a:rPr lang="ro-RO" smtClean="0"/>
              <a:pPr/>
              <a:t>20.05.2022</a:t>
            </a:fld>
            <a:endParaRPr lang="ro-RO"/>
          </a:p>
        </p:txBody>
      </p:sp>
      <p:sp>
        <p:nvSpPr>
          <p:cNvPr id="4" name="Substituent subsol 3">
            <a:extLst>
              <a:ext uri="{FF2B5EF4-FFF2-40B4-BE49-F238E27FC236}">
                <a16:creationId xmlns="" xmlns:a16="http://schemas.microsoft.com/office/drawing/2014/main" id="{BE122F6F-E49D-40B4-91CA-D90369741C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5" name="Substituent număr diapozitiv 4">
            <a:extLst>
              <a:ext uri="{FF2B5EF4-FFF2-40B4-BE49-F238E27FC236}">
                <a16:creationId xmlns="" xmlns:a16="http://schemas.microsoft.com/office/drawing/2014/main" id="{D1DFEAC5-43E2-4B65-ABEB-94EBB34EC20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5F51B-976B-419F-A4A2-A2D96BAB33CC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30643057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ante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Substituent dată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282E2-774A-4F39-A1FC-08A427D8AB1D}" type="datetimeFigureOut">
              <a:rPr lang="ro-RO" smtClean="0"/>
              <a:pPr/>
              <a:t>20.05.2022</a:t>
            </a:fld>
            <a:endParaRPr lang="ro-RO"/>
          </a:p>
        </p:txBody>
      </p:sp>
      <p:sp>
        <p:nvSpPr>
          <p:cNvPr id="4" name="Substituent imagine diapozitiv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Substituent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7219F4-B219-47E1-8BA9-DE790A3B26E9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2738118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219F4-B219-47E1-8BA9-DE790A3B26E9}" type="slidenum">
              <a:rPr lang="ro-RO" smtClean="0"/>
              <a:pPr/>
              <a:t>1</a:t>
            </a:fld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2330434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  <p:sp>
        <p:nvSpPr>
          <p:cNvPr id="108" name="Google Shape;108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139da6799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139da6799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1139da6799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o-RO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F7CA6-E6BD-4E1C-B0A6-3FF04D7F6854}" type="datetime1">
              <a:rPr lang="ro-RO" noProof="0" smtClean="0"/>
              <a:pPr/>
              <a:t>20.05.2022</a:t>
            </a:fld>
            <a:endParaRPr lang="ro-RO" noProof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 noProof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o-RO" noProof="0" smtClean="0"/>
              <a:pPr/>
              <a:t>‹#›</a:t>
            </a:fld>
            <a:endParaRPr lang="ro-RO" noProof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F7CA6-E6BD-4E1C-B0A6-3FF04D7F6854}" type="datetime1">
              <a:rPr lang="ro-RO" noProof="0" smtClean="0"/>
              <a:pPr/>
              <a:t>20.05.2022</a:t>
            </a:fld>
            <a:endParaRPr lang="ro-RO" noProof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 noProof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o-RO" noProof="0" smtClean="0"/>
              <a:pPr/>
              <a:t>‹#›</a:t>
            </a:fld>
            <a:endParaRPr lang="ro-RO" noProof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F7CA6-E6BD-4E1C-B0A6-3FF04D7F6854}" type="datetime1">
              <a:rPr lang="ro-RO" noProof="0" smtClean="0"/>
              <a:pPr/>
              <a:t>20.05.2022</a:t>
            </a:fld>
            <a:endParaRPr lang="ro-RO" noProof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 noProof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o-RO" noProof="0" smtClean="0"/>
              <a:pPr/>
              <a:t>‹#›</a:t>
            </a:fld>
            <a:endParaRPr lang="ro-RO" noProof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F7CA6-E6BD-4E1C-B0A6-3FF04D7F6854}" type="datetime1">
              <a:rPr lang="ro-RO" noProof="0" smtClean="0"/>
              <a:pPr/>
              <a:t>20.05.2022</a:t>
            </a:fld>
            <a:endParaRPr lang="ro-RO" noProof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 noProof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o-RO" noProof="0" smtClean="0"/>
              <a:pPr/>
              <a:t>‹#›</a:t>
            </a:fld>
            <a:endParaRPr lang="ro-RO" noProof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F7CA6-E6BD-4E1C-B0A6-3FF04D7F6854}" type="datetime1">
              <a:rPr lang="ro-RO" noProof="0" smtClean="0"/>
              <a:pPr/>
              <a:t>20.05.2022</a:t>
            </a:fld>
            <a:endParaRPr lang="ro-RO" noProof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 noProof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o-RO" noProof="0" smtClean="0"/>
              <a:pPr/>
              <a:t>‹#›</a:t>
            </a:fld>
            <a:endParaRPr lang="ro-RO" noProof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F7CA6-E6BD-4E1C-B0A6-3FF04D7F6854}" type="datetime1">
              <a:rPr lang="ro-RO" noProof="0" smtClean="0"/>
              <a:pPr/>
              <a:t>20.05.2022</a:t>
            </a:fld>
            <a:endParaRPr lang="ro-RO" noProof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 noProof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o-RO" noProof="0" smtClean="0"/>
              <a:pPr/>
              <a:t>‹#›</a:t>
            </a:fld>
            <a:endParaRPr lang="ro-RO" noProof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F7CA6-E6BD-4E1C-B0A6-3FF04D7F6854}" type="datetime1">
              <a:rPr lang="ro-RO" noProof="0" smtClean="0"/>
              <a:pPr/>
              <a:t>20.05.2022</a:t>
            </a:fld>
            <a:endParaRPr lang="ro-RO" noProof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 noProof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o-RO" noProof="0" smtClean="0"/>
              <a:pPr/>
              <a:t>‹#›</a:t>
            </a:fld>
            <a:endParaRPr lang="ro-RO" noProof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F7CA6-E6BD-4E1C-B0A6-3FF04D7F6854}" type="datetime1">
              <a:rPr lang="ro-RO" noProof="0" smtClean="0"/>
              <a:pPr/>
              <a:t>20.05.2022</a:t>
            </a:fld>
            <a:endParaRPr lang="ro-RO" noProof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 noProof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o-RO" noProof="0" smtClean="0"/>
              <a:pPr/>
              <a:t>‹#›</a:t>
            </a:fld>
            <a:endParaRPr lang="ro-RO" noProof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F7CA6-E6BD-4E1C-B0A6-3FF04D7F6854}" type="datetime1">
              <a:rPr lang="ro-RO" noProof="0" smtClean="0"/>
              <a:pPr/>
              <a:t>20.05.2022</a:t>
            </a:fld>
            <a:endParaRPr lang="ro-RO" noProof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 noProof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o-RO" noProof="0" smtClean="0"/>
              <a:pPr/>
              <a:t>‹#›</a:t>
            </a:fld>
            <a:endParaRPr lang="ro-RO" noProof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F7CA6-E6BD-4E1C-B0A6-3FF04D7F6854}" type="datetime1">
              <a:rPr lang="ro-RO" noProof="0" smtClean="0"/>
              <a:pPr/>
              <a:t>20.05.2022</a:t>
            </a:fld>
            <a:endParaRPr lang="ro-RO" noProof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 noProof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o-RO" noProof="0" smtClean="0"/>
              <a:pPr/>
              <a:t>‹#›</a:t>
            </a:fld>
            <a:endParaRPr lang="ro-RO" noProof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F7CA6-E6BD-4E1C-B0A6-3FF04D7F6854}" type="datetime1">
              <a:rPr lang="ro-RO" noProof="0" smtClean="0"/>
              <a:pPr/>
              <a:t>20.05.2022</a:t>
            </a:fld>
            <a:endParaRPr lang="ro-RO" noProof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 noProof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4FAB73BC-B049-4115-A692-8D63A059BFB8}" type="slidenum">
              <a:rPr lang="ro-RO" noProof="0" smtClean="0"/>
              <a:pPr/>
              <a:t>‹#›</a:t>
            </a:fld>
            <a:endParaRPr lang="ro-RO" noProof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94F7CA6-E6BD-4E1C-B0A6-3FF04D7F6854}" type="datetime1">
              <a:rPr lang="ro-RO" noProof="0" smtClean="0"/>
              <a:pPr/>
              <a:t>20.05.2022</a:t>
            </a:fld>
            <a:endParaRPr lang="ro-RO" noProof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o-RO" noProof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FAB73BC-B049-4115-A692-8D63A059BFB8}" type="slidenum">
              <a:rPr lang="ro-RO" noProof="0" smtClean="0"/>
              <a:pPr/>
              <a:t>‹#›</a:t>
            </a:fld>
            <a:endParaRPr lang="ro-RO" noProof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didei.excelentasibiu.ro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TZ6mcz6yy6zD7iILUWnS-SQwd50DYsfoBe7r7twllKk/edit?usp=sharing" TargetMode="External"/><Relationship Id="rId2" Type="http://schemas.openxmlformats.org/officeDocument/2006/relationships/hyperlink" Target="mailto:cdidei.incarti@excelentasibiu.ro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ctrTitle"/>
          </p:nvPr>
        </p:nvSpPr>
        <p:spPr>
          <a:xfrm>
            <a:off x="1061998" y="1432223"/>
            <a:ext cx="10468001" cy="3035808"/>
          </a:xfrm>
        </p:spPr>
        <p:txBody>
          <a:bodyPr rtlCol="0"/>
          <a:lstStyle/>
          <a:p>
            <a:r>
              <a:rPr lang="ro-RO" sz="7200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17 mai 2022</a:t>
            </a:r>
            <a:endParaRPr lang="ro-RO" sz="7200" dirty="0">
              <a:solidFill>
                <a:schemeClr val="accent6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3" name="Subtitlu 2"/>
          <p:cNvSpPr>
            <a:spLocks noGrp="1"/>
          </p:cNvSpPr>
          <p:nvPr>
            <p:ph type="subTitle" idx="1"/>
          </p:nvPr>
        </p:nvSpPr>
        <p:spPr>
          <a:xfrm>
            <a:off x="676694" y="1017918"/>
            <a:ext cx="10968966" cy="43169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ro-RO" sz="4800" dirty="0" smtClean="0">
                <a:latin typeface="Times New Roman"/>
                <a:cs typeface="Times New Roman"/>
              </a:rPr>
              <a:t>-CDIdei în cărți-</a:t>
            </a:r>
          </a:p>
          <a:p>
            <a:pPr algn="l"/>
            <a:r>
              <a:rPr lang="ro-RO" sz="4800" dirty="0" smtClean="0">
                <a:latin typeface="Times New Roman"/>
                <a:cs typeface="Times New Roman"/>
              </a:rPr>
              <a:t>  Ediția a </a:t>
            </a:r>
            <a:r>
              <a:rPr lang="ro-RO" sz="4800" dirty="0" smtClean="0">
                <a:latin typeface="Times New Roman"/>
                <a:cs typeface="Times New Roman"/>
              </a:rPr>
              <a:t>VII-a</a:t>
            </a:r>
          </a:p>
          <a:p>
            <a:pPr algn="l"/>
            <a:endParaRPr lang="ro-RO" sz="4800" dirty="0" smtClean="0">
              <a:latin typeface="Times New Roman"/>
              <a:cs typeface="Times New Roman"/>
            </a:endParaRPr>
          </a:p>
          <a:p>
            <a:pPr algn="l"/>
            <a:r>
              <a:rPr lang="ro-RO" sz="3200" dirty="0" smtClean="0">
                <a:latin typeface="Times New Roman"/>
                <a:cs typeface="Times New Roman"/>
              </a:rPr>
              <a:t>Precizări prezentate în </a:t>
            </a:r>
          </a:p>
          <a:p>
            <a:pPr algn="l"/>
            <a:r>
              <a:rPr lang="ro-RO" sz="3200" dirty="0" smtClean="0">
                <a:latin typeface="Times New Roman"/>
                <a:cs typeface="Times New Roman"/>
              </a:rPr>
              <a:t>ședința de informare din data de___________________________ </a:t>
            </a:r>
            <a:endParaRPr lang="ro-RO" sz="3200" dirty="0" smtClean="0">
              <a:latin typeface="Times New Roman"/>
              <a:cs typeface="Times New Roman"/>
            </a:endParaRPr>
          </a:p>
          <a:p>
            <a:pPr algn="l"/>
            <a:endParaRPr lang="ro-RO" sz="4800" dirty="0">
              <a:latin typeface="Times New Roman"/>
              <a:cs typeface="Times New Roman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382" y="1467618"/>
            <a:ext cx="1886223" cy="1785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793463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200" y="282389"/>
            <a:ext cx="10468864" cy="1089212"/>
          </a:xfrm>
        </p:spPr>
        <p:txBody>
          <a:bodyPr>
            <a:normAutofit fontScale="90000"/>
          </a:bodyPr>
          <a:lstStyle/>
          <a:p>
            <a:r>
              <a:rPr lang="ro-RO" dirty="0" smtClean="0"/>
              <a:t>Precizări </a:t>
            </a:r>
            <a:r>
              <a:rPr lang="ro-RO" dirty="0" smtClean="0"/>
              <a:t>despre Etapa </a:t>
            </a:r>
            <a:r>
              <a:rPr lang="ro-RO" dirty="0" smtClean="0"/>
              <a:t>națională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6518" y="1317813"/>
            <a:ext cx="11255188" cy="5540188"/>
          </a:xfrm>
        </p:spPr>
        <p:txBody>
          <a:bodyPr>
            <a:normAutofit fontScale="92500"/>
          </a:bodyPr>
          <a:lstStyle/>
          <a:p>
            <a:pPr algn="just"/>
            <a:r>
              <a:rPr lang="vi-VN" sz="2800" dirty="0" smtClean="0">
                <a:latin typeface="Arial Nova" pitchFamily="34" charset="0"/>
              </a:rPr>
              <a:t> </a:t>
            </a:r>
            <a:r>
              <a:rPr lang="ro-RO" dirty="0" smtClean="0">
                <a:latin typeface="Arial Nova" pitchFamily="34" charset="0"/>
              </a:rPr>
              <a:t>,,</a:t>
            </a:r>
            <a:r>
              <a:rPr lang="vi-VN" dirty="0" smtClean="0">
                <a:latin typeface="Arial Nova" pitchFamily="34" charset="0"/>
              </a:rPr>
              <a:t>Având în vedere numeroasele examene, activități, acțiuni la nivel național, local,  formări </a:t>
            </a:r>
            <a:r>
              <a:rPr lang="ro-RO" dirty="0" smtClean="0">
                <a:latin typeface="Arial Nova" pitchFamily="34" charset="0"/>
              </a:rPr>
              <a:t>ș</a:t>
            </a:r>
            <a:r>
              <a:rPr lang="vi-VN" dirty="0" smtClean="0">
                <a:latin typeface="Arial Nova" pitchFamily="34" charset="0"/>
              </a:rPr>
              <a:t>.a</a:t>
            </a:r>
            <a:r>
              <a:rPr lang="vi-VN" dirty="0" smtClean="0">
                <a:latin typeface="Arial Nova" pitchFamily="34" charset="0"/>
              </a:rPr>
              <a:t> organizarea cu succes și cu bucurie a etapei </a:t>
            </a:r>
            <a:r>
              <a:rPr lang="vi-VN" dirty="0" smtClean="0">
                <a:latin typeface="Arial Nova" pitchFamily="34" charset="0"/>
              </a:rPr>
              <a:t>naționale</a:t>
            </a:r>
            <a:r>
              <a:rPr lang="ro-RO" dirty="0" smtClean="0">
                <a:latin typeface="Arial Nova" pitchFamily="34" charset="0"/>
              </a:rPr>
              <a:t>,</a:t>
            </a:r>
            <a:r>
              <a:rPr lang="vi-VN" dirty="0" smtClean="0">
                <a:latin typeface="Arial Nova" pitchFamily="34" charset="0"/>
              </a:rPr>
              <a:t> </a:t>
            </a:r>
            <a:r>
              <a:rPr lang="vi-VN" dirty="0" smtClean="0">
                <a:latin typeface="Arial Nova" pitchFamily="34" charset="0"/>
              </a:rPr>
              <a:t>în perioada 11-18 iunie </a:t>
            </a:r>
            <a:r>
              <a:rPr lang="vi-VN" dirty="0" smtClean="0">
                <a:latin typeface="Arial Nova" pitchFamily="34" charset="0"/>
              </a:rPr>
              <a:t>2022</a:t>
            </a:r>
            <a:r>
              <a:rPr lang="ro-RO" dirty="0" smtClean="0">
                <a:latin typeface="Arial Nova" pitchFamily="34" charset="0"/>
              </a:rPr>
              <a:t>,</a:t>
            </a:r>
            <a:r>
              <a:rPr lang="vi-VN" dirty="0" smtClean="0">
                <a:latin typeface="Arial Nova" pitchFamily="34" charset="0"/>
              </a:rPr>
              <a:t> </a:t>
            </a:r>
            <a:r>
              <a:rPr lang="vi-VN" dirty="0" smtClean="0">
                <a:latin typeface="Arial Nova" pitchFamily="34" charset="0"/>
              </a:rPr>
              <a:t>este aproape </a:t>
            </a:r>
            <a:r>
              <a:rPr lang="vi-VN" dirty="0" smtClean="0">
                <a:latin typeface="Arial Nova" pitchFamily="34" charset="0"/>
              </a:rPr>
              <a:t>imposibilă. </a:t>
            </a:r>
            <a:r>
              <a:rPr lang="vi-VN" dirty="0" smtClean="0">
                <a:latin typeface="Arial Nova" pitchFamily="34" charset="0"/>
              </a:rPr>
              <a:t>De aceea, vă propunem ca, pentru etapa națională</a:t>
            </a:r>
            <a:r>
              <a:rPr lang="vi-VN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itchFamily="34" charset="0"/>
              </a:rPr>
              <a:t>, să ne transmiteți înregistrări asincron ale prezentărilor echipelor care au obținut locul I la fiecare categorie de vârstă și obiect reprezentativ.</a:t>
            </a:r>
            <a:r>
              <a:rPr lang="vi-VN" dirty="0" smtClean="0">
                <a:latin typeface="Arial Nova" pitchFamily="34" charset="0"/>
              </a:rPr>
              <a:t> Înregistrările prezentărilor ce urmează să fie transmise către CJEX Sibiu pot fi  realizate asincron de către fiecare </a:t>
            </a:r>
            <a:r>
              <a:rPr lang="vi-VN" dirty="0" smtClean="0">
                <a:latin typeface="Arial Nova" pitchFamily="34" charset="0"/>
              </a:rPr>
              <a:t>echipă</a:t>
            </a:r>
            <a:r>
              <a:rPr lang="ro-RO" dirty="0" smtClean="0">
                <a:latin typeface="Arial Nova" pitchFamily="34" charset="0"/>
              </a:rPr>
              <a:t>,</a:t>
            </a:r>
            <a:r>
              <a:rPr lang="vi-VN" dirty="0" smtClean="0">
                <a:latin typeface="Arial Nova" pitchFamily="34" charset="0"/>
              </a:rPr>
              <a:t> </a:t>
            </a:r>
            <a:r>
              <a:rPr lang="vi-VN" dirty="0" smtClean="0">
                <a:latin typeface="Arial Nova" pitchFamily="34" charset="0"/>
              </a:rPr>
              <a:t>înainte sau după participarea la etapa județeană, dar la etapa județeană echipele se vor prezenta sincron.</a:t>
            </a:r>
          </a:p>
          <a:p>
            <a:pPr algn="just"/>
            <a:r>
              <a:rPr lang="vi-VN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itchFamily="34" charset="0"/>
              </a:rPr>
              <a:t>Jurizarea la nivel național</a:t>
            </a:r>
            <a:r>
              <a:rPr lang="vi-VN" dirty="0" smtClean="0">
                <a:latin typeface="Arial Nova" pitchFamily="34" charset="0"/>
              </a:rPr>
              <a:t> a acestor înregistrări și a produselor elevilor calificați la etapa națională se va realiza în perioada </a:t>
            </a:r>
            <a:r>
              <a:rPr lang="vi-VN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itchFamily="34" charset="0"/>
              </a:rPr>
              <a:t>18 iunie-24 iunie 2022</a:t>
            </a:r>
            <a:r>
              <a:rPr lang="vi-VN" dirty="0" smtClean="0">
                <a:latin typeface="Arial Nova" pitchFamily="34" charset="0"/>
              </a:rPr>
              <a:t>. Rezultatele la etapa națională a </a:t>
            </a:r>
            <a:r>
              <a:rPr lang="vi-VN" dirty="0" smtClean="0">
                <a:latin typeface="Arial Nova" pitchFamily="34" charset="0"/>
              </a:rPr>
              <a:t>Festivalului </a:t>
            </a:r>
            <a:r>
              <a:rPr lang="vi-VN" dirty="0" smtClean="0">
                <a:latin typeface="Arial Nova" pitchFamily="34" charset="0"/>
              </a:rPr>
              <a:t>vor fi făcute publice până cel târziu în 30 iunie. </a:t>
            </a:r>
            <a:endParaRPr lang="ro-RO" dirty="0" smtClean="0">
              <a:latin typeface="Arial Nova" pitchFamily="34" charset="0"/>
            </a:endParaRPr>
          </a:p>
          <a:p>
            <a:pPr algn="just"/>
            <a:r>
              <a:rPr lang="vi-VN" dirty="0" smtClean="0">
                <a:latin typeface="Arial Nova" pitchFamily="34" charset="0"/>
              </a:rPr>
              <a:t>Dorim să organizăm </a:t>
            </a:r>
            <a:r>
              <a:rPr lang="vi-VN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itchFamily="34" charset="0"/>
              </a:rPr>
              <a:t>premierea echipelor câștigătoare în 5 octombrie</a:t>
            </a:r>
            <a:r>
              <a:rPr lang="vi-VN" dirty="0" smtClean="0">
                <a:latin typeface="Arial Nova" pitchFamily="34" charset="0"/>
              </a:rPr>
              <a:t>, de Ziua </a:t>
            </a:r>
            <a:r>
              <a:rPr lang="vi-VN" dirty="0" smtClean="0">
                <a:latin typeface="Arial Nova" pitchFamily="34" charset="0"/>
              </a:rPr>
              <a:t>Educației</a:t>
            </a:r>
            <a:r>
              <a:rPr lang="ro-RO" dirty="0" smtClean="0">
                <a:latin typeface="Arial Nova" pitchFamily="34" charset="0"/>
              </a:rPr>
              <a:t>.</a:t>
            </a:r>
            <a:r>
              <a:rPr lang="vi-VN" dirty="0" smtClean="0">
                <a:latin typeface="Arial Nova" pitchFamily="34" charset="0"/>
              </a:rPr>
              <a:t> </a:t>
            </a:r>
            <a:r>
              <a:rPr lang="ro-RO" dirty="0" smtClean="0">
                <a:latin typeface="Arial Nova" pitchFamily="34" charset="0"/>
              </a:rPr>
              <a:t>” </a:t>
            </a:r>
            <a:r>
              <a:rPr lang="ro-RO" dirty="0" smtClean="0">
                <a:latin typeface="Arial Nova" pitchFamily="34" charset="0"/>
              </a:rPr>
              <a:t>(</a:t>
            </a:r>
            <a:r>
              <a:rPr lang="ro-RO" dirty="0" smtClean="0">
                <a:latin typeface="Arial Nova" pitchFamily="34" charset="0"/>
              </a:rPr>
              <a:t>Director CJEX Sibiu, </a:t>
            </a:r>
            <a:r>
              <a:rPr lang="ro-RO" dirty="0" smtClean="0">
                <a:latin typeface="Arial Nova" pitchFamily="34" charset="0"/>
              </a:rPr>
              <a:t>prof. Mihaela Seușan)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eviza+sigla CCD If"/>
          <p:cNvPicPr>
            <a:picLocks noChangeAspect="1" noChangeArrowheads="1"/>
          </p:cNvPicPr>
          <p:nvPr/>
        </p:nvPicPr>
        <p:blipFill>
          <a:blip r:embed="rId2"/>
          <a:srcRect r="3827"/>
          <a:stretch>
            <a:fillRect/>
          </a:stretch>
        </p:blipFill>
        <p:spPr bwMode="auto">
          <a:xfrm>
            <a:off x="8821273" y="766479"/>
            <a:ext cx="3146612" cy="4464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9494" y="2581835"/>
            <a:ext cx="10468864" cy="4114800"/>
          </a:xfrm>
        </p:spPr>
        <p:txBody>
          <a:bodyPr/>
          <a:lstStyle/>
          <a:p>
            <a:pPr algn="l"/>
            <a:r>
              <a:rPr lang="ro-RO" dirty="0" smtClean="0"/>
              <a:t>MULT SUCCES!</a:t>
            </a:r>
            <a:br>
              <a:rPr lang="ro-RO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810436"/>
            <a:ext cx="9897035" cy="2407023"/>
          </a:xfrm>
        </p:spPr>
        <p:txBody>
          <a:bodyPr>
            <a:normAutofit/>
          </a:bodyPr>
          <a:lstStyle/>
          <a:p>
            <a:pPr algn="l"/>
            <a:r>
              <a:rPr lang="ro-RO" dirty="0" smtClean="0"/>
              <a:t>	</a:t>
            </a:r>
            <a:r>
              <a:rPr lang="ro-RO" sz="6000" dirty="0" smtClean="0">
                <a:solidFill>
                  <a:schemeClr val="accent1">
                    <a:lumMod val="50000"/>
                  </a:schemeClr>
                </a:solidFill>
                <a:latin typeface="Arial Nova" pitchFamily="34" charset="0"/>
              </a:rPr>
              <a:t>Vă felicităm pentru participare și vă dorim </a:t>
            </a:r>
            <a:endParaRPr lang="en-US" sz="6000" dirty="0">
              <a:solidFill>
                <a:schemeClr val="accent1">
                  <a:lumMod val="50000"/>
                </a:schemeClr>
              </a:solidFill>
              <a:latin typeface="Arial Nova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568" y="1008532"/>
            <a:ext cx="2252136" cy="215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3"/>
          <p:cNvSpPr txBox="1">
            <a:spLocks noGrp="1"/>
          </p:cNvSpPr>
          <p:nvPr>
            <p:ph type="ctrTitle"/>
          </p:nvPr>
        </p:nvSpPr>
        <p:spPr>
          <a:xfrm>
            <a:off x="1097267" y="1942204"/>
            <a:ext cx="10058400" cy="23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A5241"/>
              </a:buClr>
              <a:buSzPts val="8000"/>
              <a:buFont typeface="Calibri"/>
              <a:buNone/>
            </a:pPr>
            <a:r>
              <a:rPr lang="ro-RO" sz="7900" dirty="0">
                <a:solidFill>
                  <a:srgbClr val="4A5241"/>
                </a:solidFill>
              </a:rPr>
              <a:t>Festivalul național</a:t>
            </a:r>
            <a:br>
              <a:rPr lang="ro-RO" sz="7900" dirty="0">
                <a:solidFill>
                  <a:srgbClr val="4A5241"/>
                </a:solidFill>
              </a:rPr>
            </a:br>
            <a:r>
              <a:rPr lang="ro-RO" sz="7900" dirty="0">
                <a:solidFill>
                  <a:srgbClr val="4A5241"/>
                </a:solidFill>
              </a:rPr>
              <a:t>CDIdei în cărți</a:t>
            </a:r>
            <a:endParaRPr sz="7900" dirty="0">
              <a:solidFill>
                <a:srgbClr val="4A5241"/>
              </a:solidFill>
            </a:endParaRPr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1"/>
          </p:nvPr>
        </p:nvSpPr>
        <p:spPr>
          <a:xfrm>
            <a:off x="427697" y="4356848"/>
            <a:ext cx="11365373" cy="968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ro-RO" sz="2000" dirty="0">
                <a:latin typeface="Arial Black" pitchFamily="34" charset="0"/>
              </a:rPr>
              <a:t>PROIECT AL CCD SIBIU/ CENTRUL JUDEȚEAN DE EXCELENȚĂ SIBIU</a:t>
            </a:r>
            <a:endParaRPr dirty="0">
              <a:latin typeface="Arial Black" pitchFamily="34" charset="0"/>
            </a:endParaRPr>
          </a:p>
          <a:p>
            <a:pPr marL="0" lvl="0" indent="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rPr lang="ro-RO" sz="2000" dirty="0">
                <a:latin typeface="Arial Black" pitchFamily="34" charset="0"/>
              </a:rPr>
              <a:t>EDIȚIA A VII-A, 2022</a:t>
            </a:r>
            <a:endParaRPr sz="2000" dirty="0">
              <a:latin typeface="Arial Black" pitchFamily="34" charset="0"/>
            </a:endParaRPr>
          </a:p>
        </p:txBody>
      </p:sp>
      <p:sp>
        <p:nvSpPr>
          <p:cNvPr id="113" name="Google Shape;113;p13"/>
          <p:cNvSpPr txBox="1"/>
          <p:nvPr/>
        </p:nvSpPr>
        <p:spPr>
          <a:xfrm>
            <a:off x="1744133" y="5526741"/>
            <a:ext cx="88392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800" b="1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Director al Centrului </a:t>
            </a:r>
            <a:r>
              <a:rPr lang="ro-RO" sz="28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Județean de Excelență Sibiu</a:t>
            </a:r>
            <a:endParaRPr sz="2800" b="1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3"/>
          <p:cNvSpPr txBox="1"/>
          <p:nvPr/>
        </p:nvSpPr>
        <p:spPr>
          <a:xfrm>
            <a:off x="1524000" y="6024282"/>
            <a:ext cx="94488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800" b="1" i="0" u="none" strike="noStrike" cap="none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Prof. Mihaela </a:t>
            </a:r>
            <a:r>
              <a:rPr lang="ro-RO" sz="2800" b="1" i="0" u="none" strike="noStrike" cap="none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Carmen Seușan </a:t>
            </a:r>
            <a:r>
              <a:rPr lang="ro-RO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o-RO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0728371611</a:t>
            </a:r>
            <a:endParaRPr sz="2800" b="1" i="0" u="none" strike="noStrike" cap="none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3"/>
          <p:cNvSpPr txBox="1"/>
          <p:nvPr/>
        </p:nvSpPr>
        <p:spPr>
          <a:xfrm>
            <a:off x="6158753" y="575975"/>
            <a:ext cx="5896514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http://cdidei.excelentasibiu.ro/</a:t>
            </a:r>
            <a:endParaRPr sz="32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 dirty="0">
                <a:latin typeface="Calibri"/>
                <a:ea typeface="Calibri"/>
                <a:cs typeface="Calibri"/>
                <a:sym typeface="Calibri"/>
              </a:rPr>
              <a:t>cdidei.incarti@excelentasibiu.ro</a:t>
            </a:r>
            <a:endParaRPr sz="3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3"/>
          <p:cNvSpPr txBox="1">
            <a:spLocks noGrp="1"/>
          </p:cNvSpPr>
          <p:nvPr>
            <p:ph type="title"/>
          </p:nvPr>
        </p:nvSpPr>
        <p:spPr>
          <a:xfrm>
            <a:off x="1758067" y="192852"/>
            <a:ext cx="10058400" cy="798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 dirty="0" smtClean="0">
                <a:latin typeface="Arial Nova" pitchFamily="34" charset="0"/>
              </a:rPr>
              <a:t>Echipa –București-Ilfov</a:t>
            </a:r>
            <a:endParaRPr sz="3200" dirty="0">
              <a:latin typeface="Arial Nova" pitchFamily="34" charset="0"/>
            </a:endParaRPr>
          </a:p>
        </p:txBody>
      </p:sp>
      <p:graphicFrame>
        <p:nvGraphicFramePr>
          <p:cNvPr id="191" name="Google Shape;191;p23"/>
          <p:cNvGraphicFramePr/>
          <p:nvPr/>
        </p:nvGraphicFramePr>
        <p:xfrm>
          <a:off x="0" y="793376"/>
          <a:ext cx="12192000" cy="62177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048000"/>
                <a:gridCol w="3276244"/>
                <a:gridCol w="2819756"/>
                <a:gridCol w="3048000"/>
              </a:tblGrid>
              <a:tr h="445914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 b="1" dirty="0"/>
                        <a:t>Echipa de management</a:t>
                      </a:r>
                      <a:endParaRPr b="1" dirty="0"/>
                    </a:p>
                  </a:txBody>
                  <a:tcPr marL="121900" marR="121900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 b="1"/>
                        <a:t>Echipa de implementare</a:t>
                      </a:r>
                      <a:endParaRPr b="1"/>
                    </a:p>
                  </a:txBody>
                  <a:tcPr marL="121900" marR="121900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3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1348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Coordonator național</a:t>
                      </a:r>
                      <a:endParaRPr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121900" marR="121900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Directorul CJex </a:t>
                      </a:r>
                      <a:r>
                        <a:rPr lang="ro-RO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Sibiu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Dna Prof. Mihaela Seușan</a:t>
                      </a:r>
                      <a:endParaRPr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121900" marR="121900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/>
                        <a:t>Coordonator la nivelul unității</a:t>
                      </a:r>
                      <a:endParaRPr/>
                    </a:p>
                  </a:txBody>
                  <a:tcPr marL="121900" marR="121900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/>
                        <a:t>Directorul unității de învățământ</a:t>
                      </a:r>
                      <a:endParaRPr/>
                    </a:p>
                  </a:txBody>
                  <a:tcPr marL="121900" marR="121900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8104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/>
                        <a:t>Responsabili naționali</a:t>
                      </a:r>
                      <a:endParaRPr/>
                    </a:p>
                  </a:txBody>
                  <a:tcPr marL="121900" marR="121900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/>
                        <a:t>profesori/ colaboratori CJEx Sibiu</a:t>
                      </a:r>
                      <a:endParaRPr/>
                    </a:p>
                  </a:txBody>
                  <a:tcPr marL="121900" marR="121900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/>
                        <a:t>Responsabili la nivelul unității</a:t>
                      </a:r>
                      <a:endParaRPr/>
                    </a:p>
                  </a:txBody>
                  <a:tcPr marL="121900" marR="121900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/>
                        <a:t>profesori/ profesor documentarist/ bilbiotecar</a:t>
                      </a:r>
                      <a:endParaRPr/>
                    </a:p>
                  </a:txBody>
                  <a:tcPr marL="121900" marR="121900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</a:tr>
              <a:tr h="98104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 dirty="0"/>
                        <a:t>Coordonatori </a:t>
                      </a:r>
                      <a:r>
                        <a:rPr lang="ro-RO" dirty="0" smtClean="0"/>
                        <a:t>județeni/regional </a:t>
                      </a:r>
                      <a:r>
                        <a:rPr lang="ro-RO" dirty="0"/>
                        <a:t>ai Festivalului</a:t>
                      </a:r>
                      <a:endParaRPr dirty="0"/>
                    </a:p>
                  </a:txBody>
                  <a:tcPr marL="121900" marR="121900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 dirty="0" smtClean="0"/>
                        <a:t>Directorul CCD Ilfov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 dirty="0" smtClean="0"/>
                        <a:t>Prof.dr. </a:t>
                      </a:r>
                      <a:r>
                        <a:rPr lang="ro-RO" smtClean="0"/>
                        <a:t>Florin</a:t>
                      </a:r>
                      <a:r>
                        <a:rPr lang="ro-RO" baseline="0" smtClean="0"/>
                        <a:t> Petrescu</a:t>
                      </a:r>
                      <a:endParaRPr dirty="0"/>
                    </a:p>
                  </a:txBody>
                  <a:tcPr marL="121900" marR="121900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 dirty="0"/>
                        <a:t>Coordonatorul echipelor de elevii</a:t>
                      </a:r>
                      <a:endParaRPr dirty="0"/>
                    </a:p>
                  </a:txBody>
                  <a:tcPr marL="121900" marR="121900" marT="91425" marB="914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 dirty="0"/>
                        <a:t>profesor/ învățător/ biliotecar</a:t>
                      </a:r>
                      <a:endParaRPr dirty="0"/>
                    </a:p>
                  </a:txBody>
                  <a:tcPr marL="121900" marR="121900" marT="91425" marB="91425">
                    <a:solidFill>
                      <a:srgbClr val="00B0F0"/>
                    </a:solidFill>
                  </a:tcPr>
                </a:tc>
              </a:tr>
              <a:tr h="98104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/>
                        <a:t>Coordonatori județeni ai pregătirii elevilor</a:t>
                      </a:r>
                      <a:endParaRPr/>
                    </a:p>
                  </a:txBody>
                  <a:tcPr marL="121900" marR="121900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 dirty="0"/>
                        <a:t>Directorii CJEx</a:t>
                      </a:r>
                      <a:endParaRPr dirty="0"/>
                    </a:p>
                  </a:txBody>
                  <a:tcPr marL="121900" marR="121900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 dirty="0"/>
                        <a:t>Formatori CCD</a:t>
                      </a:r>
                      <a:endParaRPr dirty="0"/>
                    </a:p>
                  </a:txBody>
                  <a:tcPr marL="121900" marR="121900" marT="91425" marB="91425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/>
                        <a:t>pentru pregătirea coordonatorilor elevilor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/>
                        <a:t>profesorilor</a:t>
                      </a:r>
                      <a:endParaRPr/>
                    </a:p>
                  </a:txBody>
                  <a:tcPr marL="121900" marR="121900" marT="91425" marB="91425"/>
                </a:tc>
              </a:tr>
              <a:tr h="98104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>
                          <a:solidFill>
                            <a:schemeClr val="dk1"/>
                          </a:solidFill>
                        </a:rPr>
                        <a:t>Responsabili județeni ai Festivalului</a:t>
                      </a:r>
                      <a:endParaRPr/>
                    </a:p>
                  </a:txBody>
                  <a:tcPr marL="121900" marR="121900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 dirty="0" smtClean="0"/>
                        <a:t>Bibliotecar CCD Ilfov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 dirty="0" smtClean="0"/>
                        <a:t>Horiana Petrescu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121900" marR="121900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 dirty="0"/>
                        <a:t>Profesori pentru pregătirea elevilor</a:t>
                      </a:r>
                      <a:endParaRPr dirty="0"/>
                    </a:p>
                  </a:txBody>
                  <a:tcPr marL="121900" marR="121900" marT="91425" marB="914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 dirty="0"/>
                        <a:t>profesori CJEx</a:t>
                      </a:r>
                      <a:endParaRPr dirty="0"/>
                    </a:p>
                  </a:txBody>
                  <a:tcPr marL="121900" marR="121900" marT="91425" marB="91425">
                    <a:solidFill>
                      <a:srgbClr val="00B0F0"/>
                    </a:solidFill>
                  </a:tcPr>
                </a:tc>
              </a:tr>
              <a:tr h="98104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/>
                        <a:t>Responsabili parteneriat  </a:t>
                      </a:r>
                      <a:endParaRPr/>
                    </a:p>
                  </a:txBody>
                  <a:tcPr marL="121900" marR="121900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o-RO">
                          <a:solidFill>
                            <a:schemeClr val="dk1"/>
                          </a:solidFill>
                        </a:rPr>
                        <a:t>Reprezentanți ai partenerilor</a:t>
                      </a:r>
                      <a:endParaRPr/>
                    </a:p>
                  </a:txBody>
                  <a:tcPr marL="121900" marR="12190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>
                          <a:solidFill>
                            <a:schemeClr val="dk1"/>
                          </a:solidFill>
                        </a:rPr>
                        <a:t>Colaboratori (membri în jurii, experți, specialiști, practicieni)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91425" marB="91425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 dirty="0">
                          <a:solidFill>
                            <a:schemeClr val="dk1"/>
                          </a:solidFill>
                        </a:rPr>
                        <a:t>profesori, colaboratori</a:t>
                      </a:r>
                      <a:endParaRPr dirty="0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91425" marB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o-RO" dirty="0" smtClean="0"/>
              <a:t>CDIdei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2551162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algn="just"/>
            <a:r>
              <a:rPr lang="ro-RO" sz="2400" dirty="0" smtClean="0">
                <a:latin typeface="Arial Nova" pitchFamily="34" charset="0"/>
                <a:cs typeface="Calibri" pitchFamily="34" charset="0"/>
              </a:rPr>
              <a:t>	O formulă de succes, un concurs care</a:t>
            </a:r>
            <a:r>
              <a:rPr lang="en-US" sz="2400" dirty="0" smtClean="0">
                <a:latin typeface="Arial Nova" pitchFamily="34" charset="0"/>
                <a:cs typeface="Calibri" pitchFamily="34" charset="0"/>
              </a:rPr>
              <a:t> v</a:t>
            </a:r>
            <a:r>
              <a:rPr lang="ro-RO" sz="2400" dirty="0" smtClean="0">
                <a:latin typeface="Arial Nova" pitchFamily="34" charset="0"/>
                <a:cs typeface="Calibri" pitchFamily="34" charset="0"/>
              </a:rPr>
              <a:t>ine în întâmpinarea </a:t>
            </a:r>
            <a:r>
              <a:rPr lang="en-US" sz="2400" dirty="0" smtClean="0">
                <a:latin typeface="Arial Nova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Arial Nova" pitchFamily="34" charset="0"/>
                <a:cs typeface="Calibri" pitchFamily="34" charset="0"/>
              </a:rPr>
              <a:t>copiilor</a:t>
            </a:r>
            <a:r>
              <a:rPr lang="en-US" sz="2400" dirty="0" smtClean="0">
                <a:latin typeface="Arial Nova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Arial Nova" pitchFamily="34" charset="0"/>
                <a:cs typeface="Calibri" pitchFamily="34" charset="0"/>
              </a:rPr>
              <a:t>si</a:t>
            </a:r>
            <a:r>
              <a:rPr lang="en-US" sz="2400" dirty="0" smtClean="0">
                <a:latin typeface="Arial Nova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Arial Nova" pitchFamily="34" charset="0"/>
                <a:cs typeface="Calibri" pitchFamily="34" charset="0"/>
              </a:rPr>
              <a:t>tinerilor</a:t>
            </a:r>
            <a:r>
              <a:rPr lang="ro-RO" sz="2400" dirty="0" smtClean="0">
                <a:latin typeface="Arial Nova" pitchFamily="34" charset="0"/>
                <a:cs typeface="Calibri" pitchFamily="34" charset="0"/>
              </a:rPr>
              <a:t> care optează</a:t>
            </a:r>
            <a:r>
              <a:rPr lang="en-US" sz="2400" dirty="0" smtClean="0">
                <a:latin typeface="Arial Nova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Arial Nova" pitchFamily="34" charset="0"/>
                <a:cs typeface="Calibri" pitchFamily="34" charset="0"/>
              </a:rPr>
              <a:t>pentru</a:t>
            </a:r>
            <a:r>
              <a:rPr lang="en-US" sz="2400" dirty="0" smtClean="0">
                <a:latin typeface="Arial Nova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Arial Nova" pitchFamily="34" charset="0"/>
                <a:cs typeface="Calibri" pitchFamily="34" charset="0"/>
              </a:rPr>
              <a:t>altfel</a:t>
            </a:r>
            <a:r>
              <a:rPr lang="en-US" sz="2400" dirty="0" smtClean="0">
                <a:latin typeface="Arial Nova" pitchFamily="34" charset="0"/>
                <a:cs typeface="Calibri" pitchFamily="34" charset="0"/>
              </a:rPr>
              <a:t> de </a:t>
            </a:r>
            <a:r>
              <a:rPr lang="en-US" sz="2400" dirty="0" err="1" smtClean="0">
                <a:latin typeface="Arial Nova" pitchFamily="34" charset="0"/>
                <a:cs typeface="Calibri" pitchFamily="34" charset="0"/>
              </a:rPr>
              <a:t>experien</a:t>
            </a:r>
            <a:r>
              <a:rPr lang="ro-RO" sz="2400" dirty="0" smtClean="0">
                <a:latin typeface="Arial Nova" pitchFamily="34" charset="0"/>
                <a:cs typeface="Calibri" pitchFamily="34" charset="0"/>
              </a:rPr>
              <a:t>țe</a:t>
            </a:r>
            <a:r>
              <a:rPr lang="en-US" sz="2400" dirty="0" smtClean="0">
                <a:latin typeface="Arial Nova" pitchFamily="34" charset="0"/>
                <a:cs typeface="Calibri" pitchFamily="34" charset="0"/>
              </a:rPr>
              <a:t> de </a:t>
            </a:r>
            <a:r>
              <a:rPr lang="ro-RO" sz="2400" dirty="0" smtClean="0">
                <a:latin typeface="Arial Nova" pitchFamily="34" charset="0"/>
                <a:cs typeface="Calibri" pitchFamily="34" charset="0"/>
              </a:rPr>
              <a:t>î</a:t>
            </a:r>
            <a:r>
              <a:rPr lang="en-US" sz="2400" dirty="0" err="1" smtClean="0">
                <a:latin typeface="Arial Nova" pitchFamily="34" charset="0"/>
                <a:cs typeface="Calibri" pitchFamily="34" charset="0"/>
              </a:rPr>
              <a:t>nv</a:t>
            </a:r>
            <a:r>
              <a:rPr lang="ro-RO" sz="2400" dirty="0" smtClean="0">
                <a:latin typeface="Arial Nova" pitchFamily="34" charset="0"/>
                <a:cs typeface="Calibri" pitchFamily="34" charset="0"/>
              </a:rPr>
              <a:t>ăț</a:t>
            </a:r>
            <a:r>
              <a:rPr lang="en-US" sz="2400" dirty="0" smtClean="0">
                <a:latin typeface="Arial Nova" pitchFamily="34" charset="0"/>
                <a:cs typeface="Calibri" pitchFamily="34" charset="0"/>
              </a:rPr>
              <a:t>are: </a:t>
            </a:r>
            <a:r>
              <a:rPr lang="ro-RO" sz="2400" dirty="0" smtClean="0">
                <a:latin typeface="Arial Nova" pitchFamily="34" charset="0"/>
                <a:cs typeface="Calibri" pitchFamily="34" charset="0"/>
              </a:rPr>
              <a:t> lucrul în echipă, realizarea de </a:t>
            </a:r>
            <a:r>
              <a:rPr lang="en-US" sz="2400" dirty="0" err="1" smtClean="0">
                <a:latin typeface="Arial Nova" pitchFamily="34" charset="0"/>
                <a:cs typeface="Calibri" pitchFamily="34" charset="0"/>
              </a:rPr>
              <a:t>proiecte</a:t>
            </a:r>
            <a:r>
              <a:rPr lang="en-US" sz="2400" dirty="0" smtClean="0">
                <a:latin typeface="Arial Nova" pitchFamily="34" charset="0"/>
                <a:cs typeface="Calibri" pitchFamily="34" charset="0"/>
              </a:rPr>
              <a:t> practice, </a:t>
            </a:r>
            <a:r>
              <a:rPr lang="en-US" sz="2400" dirty="0" err="1" smtClean="0">
                <a:latin typeface="Arial Nova" pitchFamily="34" charset="0"/>
                <a:cs typeface="Calibri" pitchFamily="34" charset="0"/>
              </a:rPr>
              <a:t>comunicare</a:t>
            </a:r>
            <a:r>
              <a:rPr lang="en-US" sz="2400" dirty="0" smtClean="0">
                <a:latin typeface="Arial Nova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Arial Nova" pitchFamily="34" charset="0"/>
                <a:cs typeface="Calibri" pitchFamily="34" charset="0"/>
              </a:rPr>
              <a:t>deschis</a:t>
            </a:r>
            <a:r>
              <a:rPr lang="ro-RO" sz="2400" dirty="0" smtClean="0">
                <a:latin typeface="Arial Nova" pitchFamily="34" charset="0"/>
                <a:cs typeface="Calibri" pitchFamily="34" charset="0"/>
              </a:rPr>
              <a:t>ă</a:t>
            </a:r>
            <a:r>
              <a:rPr lang="en-US" sz="2400" dirty="0" smtClean="0">
                <a:latin typeface="Arial Nova" pitchFamily="34" charset="0"/>
                <a:cs typeface="Calibri" pitchFamily="34" charset="0"/>
              </a:rPr>
              <a:t>,</a:t>
            </a:r>
            <a:r>
              <a:rPr lang="ro-RO" sz="2400" dirty="0" smtClean="0">
                <a:latin typeface="Arial Nova" pitchFamily="34" charset="0"/>
                <a:cs typeface="Calibri" pitchFamily="34" charset="0"/>
              </a:rPr>
              <a:t> iar profesorilor coordonatori, respectiv bibliotecarilor școlari, le oferă cadrul de desfășurare </a:t>
            </a:r>
            <a:r>
              <a:rPr lang="ro-RO" sz="2400" dirty="0" smtClean="0">
                <a:solidFill>
                  <a:schemeClr val="dk1"/>
                </a:solidFill>
                <a:latin typeface="Arial Nova" pitchFamily="34" charset="0"/>
                <a:cs typeface="Arial"/>
                <a:sym typeface="Arial"/>
              </a:rPr>
              <a:t>pentru</a:t>
            </a:r>
            <a:r>
              <a:rPr lang="ro-RO" sz="2400" dirty="0" smtClean="0">
                <a:solidFill>
                  <a:schemeClr val="dk1"/>
                </a:solidFill>
                <a:latin typeface="Arial Nova" pitchFamily="34" charset="0"/>
                <a:ea typeface="Arial"/>
                <a:cs typeface="Arial"/>
                <a:sym typeface="Arial"/>
              </a:rPr>
              <a:t> folosirea animaților de lectură și a metodelor  educaţiei nonformale în spațiul privilegiat al bibliotecii școlare sau centrului de documentare și informare.</a:t>
            </a:r>
            <a:r>
              <a:rPr lang="en-US" sz="2400" dirty="0" smtClean="0">
                <a:latin typeface="Arial Nova" pitchFamily="34" charset="0"/>
                <a:cs typeface="Calibri" pitchFamily="34" charset="0"/>
              </a:rPr>
              <a:t> </a:t>
            </a:r>
            <a:endParaRPr lang="ro-RO" sz="2400" dirty="0" smtClean="0">
              <a:latin typeface="Arial Nova" pitchFamily="34" charset="0"/>
              <a:cs typeface="Calibri" pitchFamily="34" charset="0"/>
            </a:endParaRPr>
          </a:p>
          <a:p>
            <a:endParaRPr lang="ro-RO" dirty="0" smtClean="0"/>
          </a:p>
          <a:p>
            <a:endParaRPr lang="ro-RO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o-RO" dirty="0" smtClean="0"/>
              <a:t>CDIdei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947" y="3228535"/>
            <a:ext cx="10744181" cy="3008363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o-RO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itchFamily="34" charset="0"/>
              </a:rPr>
              <a:t>-Ediția a 7-a-2022</a:t>
            </a:r>
          </a:p>
          <a:p>
            <a:pPr algn="just"/>
            <a:r>
              <a:rPr lang="ro-RO" dirty="0" smtClean="0">
                <a:latin typeface="Arial Nova" pitchFamily="34" charset="0"/>
              </a:rPr>
              <a:t>	Mai mult decât un concurs, este un FESTIVAL care a demonstrat că face față și PROVOCĂRILOR/SCHIMBĂRILOR generate de perioada de pandemie-școală online- fiind binevenit și în contextul educațional prezent, preocupat </a:t>
            </a:r>
            <a:r>
              <a:rPr lang="ro-RO" i="1" dirty="0" smtClean="0">
                <a:latin typeface="Arial Nova" pitchFamily="34" charset="0"/>
              </a:rPr>
              <a:t>de adecvarea resurselor de învățare la caracteristicile învățării centrate pe COMPETENȚELE și nevoile noilor generații de elevi</a:t>
            </a:r>
            <a:r>
              <a:rPr lang="ro-RO" dirty="0" smtClean="0">
                <a:latin typeface="Arial Nova" pitchFamily="34" charset="0"/>
              </a:rPr>
              <a:t>.  </a:t>
            </a:r>
            <a:endParaRPr lang="en-US" dirty="0">
              <a:latin typeface="Arial Nova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7"/>
          <p:cNvSpPr txBox="1">
            <a:spLocks noGrp="1"/>
          </p:cNvSpPr>
          <p:nvPr>
            <p:ph type="title"/>
          </p:nvPr>
        </p:nvSpPr>
        <p:spPr>
          <a:xfrm>
            <a:off x="1097280" y="286606"/>
            <a:ext cx="10058400" cy="101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 algn="just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</a:pPr>
            <a:r>
              <a:rPr lang="ro-RO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																				</a:t>
            </a:r>
            <a:r>
              <a:rPr lang="ro-RO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CDIdei</a:t>
            </a:r>
            <a:endParaRPr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0" name="Google Shape;150;p17"/>
          <p:cNvSpPr txBox="1">
            <a:spLocks noGrp="1"/>
          </p:cNvSpPr>
          <p:nvPr>
            <p:ph type="body" idx="1"/>
          </p:nvPr>
        </p:nvSpPr>
        <p:spPr>
          <a:xfrm>
            <a:off x="188258" y="1317812"/>
            <a:ext cx="12003741" cy="554018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0" tIns="45700" rIns="0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b="1" dirty="0"/>
          </a:p>
          <a:p>
            <a:pPr marL="0" lvl="0" indent="0" algn="just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ct val="100000"/>
              <a:buNone/>
            </a:pPr>
            <a:r>
              <a:rPr lang="ro-R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o-RO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itchFamily="34" charset="0"/>
                <a:ea typeface="Arial"/>
                <a:cs typeface="Arial"/>
                <a:sym typeface="Arial"/>
              </a:rPr>
              <a:t>Scopul</a:t>
            </a:r>
            <a:r>
              <a:rPr lang="ro-RO" dirty="0">
                <a:solidFill>
                  <a:srgbClr val="7030A0"/>
                </a:solidFill>
                <a:latin typeface="Arial Nova" pitchFamily="34" charset="0"/>
                <a:ea typeface="Arial"/>
                <a:cs typeface="Arial"/>
                <a:sym typeface="Arial"/>
              </a:rPr>
              <a:t> Festivalului național „CDIdei în cărți”, ediția a VII-a, este de a asigura </a:t>
            </a:r>
            <a:endParaRPr lang="ro-RO" dirty="0" smtClean="0">
              <a:solidFill>
                <a:srgbClr val="7030A0"/>
              </a:solidFill>
              <a:latin typeface="Arial Nova" pitchFamily="34" charset="0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ct val="100000"/>
              <a:buNone/>
            </a:pPr>
            <a:r>
              <a:rPr lang="ro-RO" dirty="0" smtClean="0">
                <a:solidFill>
                  <a:srgbClr val="7030A0"/>
                </a:solidFill>
                <a:latin typeface="Arial Nova" pitchFamily="34" charset="0"/>
                <a:ea typeface="Arial"/>
                <a:cs typeface="Arial"/>
                <a:sym typeface="Arial"/>
              </a:rPr>
              <a:t>un  </a:t>
            </a:r>
            <a:r>
              <a:rPr lang="ro-RO" dirty="0">
                <a:solidFill>
                  <a:srgbClr val="7030A0"/>
                </a:solidFill>
                <a:latin typeface="Arial Nova" pitchFamily="34" charset="0"/>
                <a:ea typeface="Arial"/>
                <a:cs typeface="Arial"/>
                <a:sym typeface="Arial"/>
              </a:rPr>
              <a:t>cadru pentru dezvoltarea, demonstrarea şi manifestarea la nivel înalt a unor competenţe transversale ale elevilor </a:t>
            </a:r>
            <a:r>
              <a:rPr lang="ro-RO" dirty="0" smtClean="0">
                <a:solidFill>
                  <a:srgbClr val="7030A0"/>
                </a:solidFill>
                <a:latin typeface="Arial Nova" pitchFamily="34" charset="0"/>
                <a:ea typeface="Arial"/>
                <a:cs typeface="Arial"/>
                <a:sym typeface="Arial"/>
              </a:rPr>
              <a:t>: </a:t>
            </a:r>
            <a:r>
              <a:rPr lang="ro-RO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FF"/>
                </a:highlight>
                <a:latin typeface="Arial Nova" pitchFamily="34" charset="0"/>
                <a:ea typeface="Arial"/>
                <a:cs typeface="Arial"/>
                <a:sym typeface="Arial"/>
              </a:rPr>
              <a:t>creativitatea</a:t>
            </a:r>
            <a:r>
              <a:rPr lang="ro-RO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FF"/>
                </a:highlight>
                <a:latin typeface="Arial Nova" pitchFamily="34" charset="0"/>
                <a:ea typeface="Arial"/>
                <a:cs typeface="Arial"/>
                <a:sym typeface="Arial"/>
              </a:rPr>
              <a:t>, simţul artistic, imaginaţia,  competențe TIC, de comunicare, munca în </a:t>
            </a:r>
            <a:r>
              <a:rPr lang="ro-RO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FF"/>
                </a:highlight>
                <a:latin typeface="Arial Nova" pitchFamily="34" charset="0"/>
                <a:ea typeface="Arial"/>
                <a:cs typeface="Arial"/>
                <a:sym typeface="Arial"/>
              </a:rPr>
              <a:t>echipă.</a:t>
            </a:r>
            <a:endParaRPr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" pitchFamily="34" charset="0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buSzPct val="63389"/>
              <a:buNone/>
            </a:pPr>
            <a:r>
              <a:rPr lang="ro-RO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itchFamily="34" charset="0"/>
                <a:ea typeface="Arial"/>
                <a:cs typeface="Arial"/>
                <a:sym typeface="Arial"/>
              </a:rPr>
              <a:t>Obiectivul general </a:t>
            </a:r>
            <a:r>
              <a:rPr lang="ro-RO" dirty="0">
                <a:solidFill>
                  <a:srgbClr val="7030A0"/>
                </a:solidFill>
                <a:latin typeface="Arial Nova" pitchFamily="34" charset="0"/>
                <a:ea typeface="Arial"/>
                <a:cs typeface="Arial"/>
                <a:sym typeface="Arial"/>
              </a:rPr>
              <a:t>al Festivalului național „CDIdei în </a:t>
            </a:r>
            <a:r>
              <a:rPr lang="ro-RO" dirty="0" smtClean="0">
                <a:solidFill>
                  <a:srgbClr val="7030A0"/>
                </a:solidFill>
                <a:latin typeface="Arial Nova" pitchFamily="34" charset="0"/>
                <a:ea typeface="Arial"/>
                <a:cs typeface="Arial"/>
                <a:sym typeface="Arial"/>
              </a:rPr>
              <a:t>cărți” </a:t>
            </a:r>
            <a:r>
              <a:rPr lang="ro-RO" dirty="0">
                <a:solidFill>
                  <a:srgbClr val="7030A0"/>
                </a:solidFill>
                <a:latin typeface="Arial Nova" pitchFamily="34" charset="0"/>
                <a:ea typeface="Arial"/>
                <a:cs typeface="Arial"/>
                <a:sym typeface="Arial"/>
              </a:rPr>
              <a:t>este crearea </a:t>
            </a:r>
            <a:endParaRPr lang="ro-RO" dirty="0" smtClean="0">
              <a:solidFill>
                <a:srgbClr val="7030A0"/>
              </a:solidFill>
              <a:latin typeface="Arial Nova" pitchFamily="34" charset="0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buSzPct val="63389"/>
              <a:buNone/>
            </a:pPr>
            <a:r>
              <a:rPr lang="ro-RO" dirty="0" smtClean="0">
                <a:solidFill>
                  <a:srgbClr val="7030A0"/>
                </a:solidFill>
                <a:latin typeface="Arial Nova" pitchFamily="34" charset="0"/>
                <a:ea typeface="Arial"/>
                <a:cs typeface="Arial"/>
                <a:sym typeface="Arial"/>
              </a:rPr>
              <a:t>unei </a:t>
            </a:r>
            <a:r>
              <a:rPr lang="ro-RO" dirty="0">
                <a:solidFill>
                  <a:srgbClr val="7030A0"/>
                </a:solidFill>
                <a:latin typeface="Arial Nova" pitchFamily="34" charset="0"/>
                <a:ea typeface="Arial"/>
                <a:cs typeface="Arial"/>
                <a:sym typeface="Arial"/>
              </a:rPr>
              <a:t>rețele naționale care să cuprindă cel puțin 20 Case ale Corpului Didactic și/ sau  Centre Județene de Excelență  care să </a:t>
            </a:r>
            <a:r>
              <a:rPr lang="ro-RO" dirty="0" smtClean="0">
                <a:solidFill>
                  <a:srgbClr val="7030A0"/>
                </a:solidFill>
                <a:latin typeface="Arial Nova" pitchFamily="34" charset="0"/>
                <a:ea typeface="Arial"/>
                <a:cs typeface="Arial"/>
                <a:sym typeface="Arial"/>
              </a:rPr>
              <a:t>susțină </a:t>
            </a:r>
            <a:r>
              <a:rPr lang="ro-RO" dirty="0">
                <a:solidFill>
                  <a:srgbClr val="7030A0"/>
                </a:solidFill>
                <a:latin typeface="Arial Nova" pitchFamily="34" charset="0"/>
                <a:ea typeface="Arial"/>
                <a:cs typeface="Arial"/>
                <a:sym typeface="Arial"/>
              </a:rPr>
              <a:t>și să promoveze dezvoltarea, demonstrarea şi manifestarea competenţelor transversale prin  activități de educaţie nonformală, utilizând eficient resursele din unitățile de </a:t>
            </a:r>
            <a:r>
              <a:rPr lang="ro-RO" dirty="0" smtClean="0">
                <a:solidFill>
                  <a:srgbClr val="7030A0"/>
                </a:solidFill>
                <a:latin typeface="Arial Nova" pitchFamily="34" charset="0"/>
                <a:ea typeface="Arial"/>
                <a:cs typeface="Arial"/>
                <a:sym typeface="Arial"/>
              </a:rPr>
              <a:t>învățământ, </a:t>
            </a: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buSzPct val="63389"/>
              <a:buNone/>
            </a:pPr>
            <a:r>
              <a:rPr lang="ro-RO" dirty="0" smtClean="0">
                <a:solidFill>
                  <a:srgbClr val="7030A0"/>
                </a:solidFill>
                <a:latin typeface="Arial Nova" pitchFamily="34" charset="0"/>
                <a:ea typeface="Arial"/>
                <a:cs typeface="Arial"/>
                <a:sym typeface="Arial"/>
              </a:rPr>
              <a:t>În </a:t>
            </a:r>
            <a:r>
              <a:rPr lang="ro-RO" dirty="0" smtClean="0">
                <a:solidFill>
                  <a:srgbClr val="7030A0"/>
                </a:solidFill>
                <a:latin typeface="Arial Nova" pitchFamily="34" charset="0"/>
                <a:ea typeface="Arial"/>
                <a:cs typeface="Arial"/>
                <a:sym typeface="Arial"/>
              </a:rPr>
              <a:t>cel </a:t>
            </a:r>
            <a:r>
              <a:rPr lang="ro-RO" dirty="0">
                <a:solidFill>
                  <a:srgbClr val="7030A0"/>
                </a:solidFill>
                <a:latin typeface="Arial Nova" pitchFamily="34" charset="0"/>
                <a:ea typeface="Arial"/>
                <a:cs typeface="Arial"/>
                <a:sym typeface="Arial"/>
              </a:rPr>
              <a:t>puțin 15 județe din țară (inclusiv Municipiul București).</a:t>
            </a:r>
            <a:endParaRPr dirty="0">
              <a:solidFill>
                <a:srgbClr val="7030A0"/>
              </a:solidFill>
              <a:latin typeface="Arial Nova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"/>
          <p:cNvSpPr txBox="1"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ro-RO" dirty="0">
                <a:latin typeface="Arial Nova" pitchFamily="34" charset="0"/>
              </a:rPr>
              <a:t>Activități în cadrul festivalului</a:t>
            </a:r>
            <a:endParaRPr dirty="0">
              <a:latin typeface="Arial Nova" pitchFamily="34" charset="0"/>
            </a:endParaRPr>
          </a:p>
        </p:txBody>
      </p:sp>
      <p:sp>
        <p:nvSpPr>
          <p:cNvPr id="197" name="Google Shape;197;p24"/>
          <p:cNvSpPr txBox="1">
            <a:spLocks noGrp="1"/>
          </p:cNvSpPr>
          <p:nvPr>
            <p:ph type="body" idx="1"/>
          </p:nvPr>
        </p:nvSpPr>
        <p:spPr>
          <a:xfrm>
            <a:off x="363071" y="1721224"/>
            <a:ext cx="11483788" cy="49350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0" tIns="45700" rIns="0" bIns="45700" anchor="t" anchorCtr="0">
            <a:normAutofit fontScale="550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None/>
            </a:pPr>
            <a:r>
              <a:rPr lang="ro-RO" sz="2900" dirty="0"/>
              <a:t>1. Lansarea Festivalului “CDIdei în cărţi” - ianuarie – februarie 2022</a:t>
            </a:r>
            <a:endParaRPr sz="2900" dirty="0"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None/>
            </a:pPr>
            <a:r>
              <a:rPr lang="ro-RO" sz="2900" dirty="0"/>
              <a:t>2. </a:t>
            </a:r>
            <a:r>
              <a:rPr lang="ro-RO" sz="2900" dirty="0" smtClean="0"/>
              <a:t>Înscrierea </a:t>
            </a:r>
            <a:r>
              <a:rPr lang="ro-RO" sz="2900" dirty="0"/>
              <a:t>unităţilor de învăţământ la Festival  - februarie 2022</a:t>
            </a:r>
            <a:endParaRPr sz="2900" dirty="0"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None/>
            </a:pPr>
            <a:r>
              <a:rPr lang="ro-RO" sz="2900" dirty="0"/>
              <a:t>3. </a:t>
            </a:r>
            <a:r>
              <a:rPr lang="ro-RO" sz="2900" dirty="0" smtClean="0"/>
              <a:t>Înscrierea </a:t>
            </a:r>
            <a:r>
              <a:rPr lang="ro-RO" sz="2900" dirty="0"/>
              <a:t>elevilor la Festival  - 1- 20 martie 2022</a:t>
            </a:r>
            <a:endParaRPr sz="2900" dirty="0"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None/>
            </a:pPr>
            <a:r>
              <a:rPr lang="ro-RO" sz="2900" dirty="0"/>
              <a:t>4. Pregătirea pentru festival  - martie-mai 2021</a:t>
            </a:r>
            <a:endParaRPr dirty="0"/>
          </a:p>
          <a:p>
            <a:pPr marL="457200" lvl="2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ct val="100000"/>
              <a:buNone/>
            </a:pPr>
            <a:r>
              <a:rPr lang="ro-RO" sz="2900" dirty="0"/>
              <a:t>Formarea persoanelor care sunt implicate în activităţi cu elevii- 1-20 martie</a:t>
            </a:r>
            <a:endParaRPr sz="2900" dirty="0"/>
          </a:p>
          <a:p>
            <a:pPr marL="800100" lvl="2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ct val="100000"/>
              <a:buNone/>
            </a:pPr>
            <a:r>
              <a:rPr lang="ro-RO" sz="2900" dirty="0"/>
              <a:t>Organizarea și realizarea pregătirii elevilor martie 2022</a:t>
            </a:r>
            <a:endParaRPr sz="2900" dirty="0"/>
          </a:p>
          <a:p>
            <a:pPr marL="800100" lvl="2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100000"/>
              <a:buNone/>
            </a:pPr>
            <a:r>
              <a:rPr lang="ro-RO" sz="2900" dirty="0"/>
              <a:t>Realizarea produselor pentru </a:t>
            </a:r>
            <a:r>
              <a:rPr lang="ro-RO" sz="2900" i="1" dirty="0" smtClean="0"/>
              <a:t>Festival- aprilie –mai 2022</a:t>
            </a:r>
            <a:endParaRPr sz="2900" dirty="0"/>
          </a:p>
          <a:p>
            <a:pPr marL="800100" lvl="2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100000"/>
              <a:buNone/>
            </a:pPr>
            <a:r>
              <a:rPr lang="ro-RO" sz="2900" dirty="0"/>
              <a:t>Evaluarea produselor în cadrul unităților de </a:t>
            </a:r>
            <a:r>
              <a:rPr lang="ro-RO" sz="2900" dirty="0" smtClean="0"/>
              <a:t>învățământ mai 2022</a:t>
            </a:r>
            <a:endParaRPr sz="2900" dirty="0"/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ct val="100000"/>
              <a:buNone/>
            </a:pPr>
            <a:r>
              <a:rPr lang="ro-RO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Festivalul  „CDIdei în cărţi”- etapa </a:t>
            </a:r>
            <a:r>
              <a:rPr lang="ro-RO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județeană/regională-</a:t>
            </a:r>
          </a:p>
          <a:p>
            <a:pPr marL="0" lvl="0" indent="0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ct val="100000"/>
              <a:buNone/>
            </a:pPr>
            <a:r>
              <a:rPr lang="ro-RO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o-RO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</a:t>
            </a:r>
            <a:r>
              <a:rPr lang="ro-RO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o-RO" sz="4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iunie 2022, ora 14.00-on line sincron-</a:t>
            </a:r>
            <a:endParaRPr sz="4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None/>
            </a:pPr>
            <a:r>
              <a:rPr lang="ro-RO" sz="3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Festivalul „CDIdei în cărţi” – etapa națională, </a:t>
            </a:r>
            <a:r>
              <a:rPr lang="ro-RO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18.06-24 .06 2022-online 										asincron</a:t>
            </a:r>
            <a:endParaRPr sz="45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None/>
            </a:pPr>
            <a:r>
              <a:rPr lang="ro-RO" sz="3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ro-RO" sz="3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o-RO" sz="2900" dirty="0"/>
              <a:t> </a:t>
            </a:r>
            <a:r>
              <a:rPr lang="ro-RO" sz="2900" dirty="0" smtClean="0"/>
              <a:t> </a:t>
            </a:r>
            <a:r>
              <a:rPr lang="ro-RO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Premierea câștigătorilor </a:t>
            </a:r>
            <a:r>
              <a:rPr lang="ro-RO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- 5 octombrie 2022</a:t>
            </a:r>
            <a:endParaRPr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201" y="836762"/>
            <a:ext cx="9968302" cy="724619"/>
          </a:xfrm>
        </p:spPr>
        <p:txBody>
          <a:bodyPr>
            <a:normAutofit/>
          </a:bodyPr>
          <a:lstStyle/>
          <a:p>
            <a:r>
              <a:rPr lang="ro-RO" sz="2800" dirty="0" smtClean="0"/>
              <a:t>Precizări pentru Etapa județeană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792" y="1871933"/>
            <a:ext cx="10925336" cy="4494362"/>
          </a:xfrm>
          <a:ln>
            <a:noFill/>
          </a:ln>
        </p:spPr>
        <p:txBody>
          <a:bodyPr>
            <a:normAutofit fontScale="25000" lnSpcReduction="20000"/>
          </a:bodyPr>
          <a:lstStyle/>
          <a:p>
            <a:pPr algn="l"/>
            <a:r>
              <a:rPr lang="ro-RO" sz="6400" b="1" dirty="0" smtClean="0">
                <a:solidFill>
                  <a:srgbClr val="002060"/>
                </a:solidFill>
                <a:latin typeface="Arial Nova" pitchFamily="34" charset="0"/>
              </a:rPr>
              <a:t>1</a:t>
            </a:r>
            <a:r>
              <a:rPr lang="ro-RO" sz="6400" dirty="0" smtClean="0">
                <a:solidFill>
                  <a:srgbClr val="002060"/>
                </a:solidFill>
                <a:latin typeface="Arial Nova" pitchFamily="34" charset="0"/>
              </a:rPr>
              <a:t>.  </a:t>
            </a:r>
            <a:r>
              <a:rPr lang="ro-RO" sz="9600" dirty="0" smtClean="0">
                <a:latin typeface="Times New Roman" pitchFamily="18" charset="0"/>
                <a:cs typeface="Times New Roman" pitchFamily="18" charset="0"/>
              </a:rPr>
              <a:t>Anunțarea </a:t>
            </a:r>
            <a:r>
              <a:rPr lang="vi-VN" sz="9600" dirty="0" smtClean="0">
                <a:latin typeface="Times New Roman" pitchFamily="18" charset="0"/>
                <a:cs typeface="Times New Roman" pitchFamily="18" charset="0"/>
              </a:rPr>
              <a:t>pe adresa </a:t>
            </a:r>
            <a:r>
              <a:rPr lang="vi-VN" sz="9600" dirty="0" smtClean="0">
                <a:latin typeface="Times New Roman" pitchFamily="18" charset="0"/>
                <a:cs typeface="Times New Roman" pitchFamily="18" charset="0"/>
                <a:hlinkClick r:id="rId2"/>
              </a:rPr>
              <a:t>cdidei.incarti@excelentasibiu.ro</a:t>
            </a:r>
            <a:r>
              <a:rPr lang="vi-VN" sz="9600" dirty="0" smtClean="0">
                <a:latin typeface="Times New Roman" pitchFamily="18" charset="0"/>
                <a:cs typeface="Times New Roman" pitchFamily="18" charset="0"/>
              </a:rPr>
              <a:t>, până în data de 24 mai 2022, </a:t>
            </a:r>
            <a:r>
              <a:rPr lang="ro-RO" sz="9600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vi-VN" sz="9600" dirty="0" smtClean="0">
                <a:latin typeface="Times New Roman" pitchFamily="18" charset="0"/>
                <a:cs typeface="Times New Roman" pitchFamily="18" charset="0"/>
              </a:rPr>
              <a:t>date</a:t>
            </a:r>
            <a:r>
              <a:rPr lang="ro-RO" sz="9600" dirty="0" smtClean="0">
                <a:latin typeface="Times New Roman" pitchFamily="18" charset="0"/>
                <a:cs typeface="Times New Roman" pitchFamily="18" charset="0"/>
              </a:rPr>
              <a:t>i/perioadei  </a:t>
            </a:r>
            <a:r>
              <a:rPr lang="vi-VN" sz="9600" dirty="0" smtClean="0">
                <a:latin typeface="Times New Roman" pitchFamily="18" charset="0"/>
                <a:cs typeface="Times New Roman" pitchFamily="18" charset="0"/>
              </a:rPr>
              <a:t>în care doriți să organizați etapa județeană</a:t>
            </a:r>
            <a:r>
              <a:rPr lang="ro-RO" sz="96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o-RO" sz="9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o-RO" sz="9600" b="1" dirty="0" smtClean="0">
                <a:latin typeface="Times New Roman" pitchFamily="18" charset="0"/>
                <a:cs typeface="Times New Roman" pitchFamily="18" charset="0"/>
              </a:rPr>
              <a:t>  2. </a:t>
            </a:r>
            <a:r>
              <a:rPr lang="vi-VN" sz="9600" dirty="0" smtClean="0">
                <a:latin typeface="Times New Roman" pitchFamily="18" charset="0"/>
                <a:cs typeface="Times New Roman" pitchFamily="18" charset="0"/>
              </a:rPr>
              <a:t>Data până la care se pot organiza etapele județene este de 11 iunie 2022.</a:t>
            </a:r>
            <a:r>
              <a:rPr lang="ro-RO" sz="9600" dirty="0" smtClean="0">
                <a:latin typeface="Times New Roman" pitchFamily="18" charset="0"/>
                <a:cs typeface="Times New Roman" pitchFamily="18" charset="0"/>
              </a:rPr>
              <a:t>  DATA STABILITĂ PENTRU REGIUNEA BUCUREȘTI –ILFOV este </a:t>
            </a:r>
            <a:r>
              <a:rPr lang="ro-RO" sz="9600" b="1" dirty="0" smtClean="0">
                <a:latin typeface="Times New Roman" pitchFamily="18" charset="0"/>
                <a:cs typeface="Times New Roman" pitchFamily="18" charset="0"/>
              </a:rPr>
              <a:t>3 IUNIE 2022.</a:t>
            </a:r>
            <a:endParaRPr lang="ro-RO" sz="9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vi-VN" sz="96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o-RO" sz="96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o-RO" sz="96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9600" dirty="0" smtClean="0">
                <a:latin typeface="Times New Roman" pitchFamily="18" charset="0"/>
                <a:cs typeface="Times New Roman" pitchFamily="18" charset="0"/>
              </a:rPr>
              <a:t>oordonatori</a:t>
            </a:r>
            <a:r>
              <a:rPr lang="ro-RO" sz="96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9600" dirty="0" smtClean="0">
                <a:latin typeface="Times New Roman" pitchFamily="18" charset="0"/>
                <a:cs typeface="Times New Roman" pitchFamily="18" charset="0"/>
              </a:rPr>
              <a:t>/ responsabili</a:t>
            </a:r>
            <a:r>
              <a:rPr lang="ro-RO" sz="96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9600" dirty="0" smtClean="0">
                <a:latin typeface="Times New Roman" pitchFamily="18" charset="0"/>
                <a:cs typeface="Times New Roman" pitchFamily="18" charset="0"/>
              </a:rPr>
              <a:t> de la nivelul unităților de învățământ </a:t>
            </a:r>
            <a:r>
              <a:rPr lang="ro-RO" sz="9600" dirty="0" smtClean="0">
                <a:latin typeface="Times New Roman" pitchFamily="18" charset="0"/>
                <a:cs typeface="Times New Roman" pitchFamily="18" charset="0"/>
              </a:rPr>
              <a:t>sunt rugați să</a:t>
            </a:r>
            <a:r>
              <a:rPr lang="vi-VN" sz="9600" dirty="0" smtClean="0">
                <a:latin typeface="Times New Roman" pitchFamily="18" charset="0"/>
                <a:cs typeface="Times New Roman" pitchFamily="18" charset="0"/>
              </a:rPr>
              <a:t> transmită listele </a:t>
            </a:r>
            <a:r>
              <a:rPr lang="ro-RO" sz="9600" dirty="0" smtClean="0">
                <a:latin typeface="Times New Roman" pitchFamily="18" charset="0"/>
                <a:cs typeface="Times New Roman" pitchFamily="18" charset="0"/>
              </a:rPr>
              <a:t>cu </a:t>
            </a:r>
            <a:r>
              <a:rPr lang="vi-VN" sz="9600" dirty="0" smtClean="0">
                <a:latin typeface="Times New Roman" pitchFamily="18" charset="0"/>
                <a:cs typeface="Times New Roman" pitchFamily="18" charset="0"/>
              </a:rPr>
              <a:t>echipel</a:t>
            </a:r>
            <a:r>
              <a:rPr lang="ro-RO" sz="960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vi-VN" sz="9600" dirty="0" smtClean="0">
                <a:latin typeface="Times New Roman" pitchFamily="18" charset="0"/>
                <a:cs typeface="Times New Roman" pitchFamily="18" charset="0"/>
              </a:rPr>
              <a:t> de elevi selectate și apoi să pregăt</a:t>
            </a:r>
            <a:r>
              <a:rPr lang="ro-RO" sz="9600" dirty="0" smtClean="0">
                <a:latin typeface="Times New Roman" pitchFamily="18" charset="0"/>
                <a:cs typeface="Times New Roman" pitchFamily="18" charset="0"/>
              </a:rPr>
              <a:t>ească</a:t>
            </a:r>
            <a:r>
              <a:rPr lang="vi-VN" sz="9600" dirty="0" smtClean="0">
                <a:latin typeface="Times New Roman" pitchFamily="18" charset="0"/>
                <a:cs typeface="Times New Roman" pitchFamily="18" charset="0"/>
              </a:rPr>
              <a:t> formularele de jurizare. </a:t>
            </a:r>
            <a:r>
              <a:rPr lang="ro-RO" sz="9600" dirty="0" smtClean="0">
                <a:latin typeface="Times New Roman" pitchFamily="18" charset="0"/>
                <a:cs typeface="Times New Roman" pitchFamily="18" charset="0"/>
              </a:rPr>
              <a:t>Ș</a:t>
            </a:r>
            <a:r>
              <a:rPr lang="vi-VN" sz="9600" dirty="0" smtClean="0">
                <a:latin typeface="Times New Roman" pitchFamily="18" charset="0"/>
                <a:cs typeface="Times New Roman" pitchFamily="18" charset="0"/>
              </a:rPr>
              <a:t>ablonul pentru lista echipelor  selectate </a:t>
            </a:r>
            <a:r>
              <a:rPr lang="ro-RO" sz="9600" dirty="0" smtClean="0">
                <a:latin typeface="Times New Roman" pitchFamily="18" charset="0"/>
                <a:cs typeface="Times New Roman" pitchFamily="18" charset="0"/>
              </a:rPr>
              <a:t>se poate selecta </a:t>
            </a:r>
            <a:r>
              <a:rPr lang="vi-VN" sz="9600" dirty="0" smtClean="0">
                <a:latin typeface="Times New Roman" pitchFamily="18" charset="0"/>
                <a:cs typeface="Times New Roman" pitchFamily="18" charset="0"/>
              </a:rPr>
              <a:t>de aici </a:t>
            </a:r>
            <a:r>
              <a:rPr lang="vi-VN" sz="96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https://docs.google.com/spreadsheets/d/1TZ6mcz6yy6zD7iILUWnS-SQwd50DYsfoBe7r7twllKk/edit?usp=sharing</a:t>
            </a:r>
            <a:endParaRPr lang="vi-VN" sz="960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o-RO" sz="9600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vi-VN" sz="9600" dirty="0" smtClean="0"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ro-RO" sz="9600" dirty="0" smtClean="0">
                <a:latin typeface="Times New Roman" pitchFamily="18" charset="0"/>
                <a:cs typeface="Times New Roman" pitchFamily="18" charset="0"/>
              </a:rPr>
              <a:t>Vom organiza comisia de jurizare, recomadare</a:t>
            </a:r>
            <a:r>
              <a:rPr lang="vi-VN" sz="96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o-RO" sz="9600" dirty="0" smtClean="0">
                <a:latin typeface="Times New Roman" pitchFamily="18" charset="0"/>
                <a:cs typeface="Times New Roman" pitchFamily="18" charset="0"/>
              </a:rPr>
              <a:t> este de a avea </a:t>
            </a:r>
            <a:r>
              <a:rPr lang="vi-VN" sz="9600" dirty="0" smtClean="0">
                <a:latin typeface="Times New Roman" pitchFamily="18" charset="0"/>
                <a:cs typeface="Times New Roman" pitchFamily="18" charset="0"/>
              </a:rPr>
              <a:t>subcomisi</a:t>
            </a:r>
            <a:r>
              <a:rPr lang="ro-RO" sz="96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9600" dirty="0" smtClean="0">
                <a:latin typeface="Times New Roman" pitchFamily="18" charset="0"/>
                <a:cs typeface="Times New Roman" pitchFamily="18" charset="0"/>
              </a:rPr>
              <a:t> (2 persoane), pentru o categorie de vârstă și pentru același tip de obiect reprezentativ</a:t>
            </a:r>
            <a:r>
              <a:rPr lang="ro-RO" sz="9600" dirty="0" smtClean="0">
                <a:latin typeface="Times New Roman" pitchFamily="18" charset="0"/>
                <a:cs typeface="Times New Roman" pitchFamily="18" charset="0"/>
              </a:rPr>
              <a:t>, pentru fiecare secțiune</a:t>
            </a:r>
            <a:r>
              <a:rPr lang="vi-VN" sz="9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vi-VN" sz="9600" dirty="0" smtClean="0">
                <a:latin typeface="Times New Roman" pitchFamily="18" charset="0"/>
                <a:cs typeface="Times New Roman" pitchFamily="18" charset="0"/>
              </a:rPr>
              <a:t>5.      Etapele județene se pot desfășura </a:t>
            </a:r>
            <a:r>
              <a:rPr lang="vi-VN" sz="9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online</a:t>
            </a:r>
            <a:r>
              <a:rPr lang="vi-VN" sz="9600" dirty="0" smtClean="0">
                <a:latin typeface="Times New Roman" pitchFamily="18" charset="0"/>
                <a:cs typeface="Times New Roman" pitchFamily="18" charset="0"/>
              </a:rPr>
              <a:t> sau față în față, în funcție de decizia</a:t>
            </a:r>
            <a:r>
              <a:rPr lang="ro-RO" sz="9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9600" dirty="0" smtClean="0">
                <a:latin typeface="Times New Roman" pitchFamily="18" charset="0"/>
                <a:cs typeface="Times New Roman" pitchFamily="18" charset="0"/>
              </a:rPr>
              <a:t>de la nivelul fiecărui județ (CCD sau CJEX, după caz). La etapa județeană vor participa doar echipele înscrise în formularul inițial și selectate la nivelul fiecărei unități de învățământ. </a:t>
            </a:r>
          </a:p>
          <a:p>
            <a:r>
              <a:rPr lang="vi-VN" sz="80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8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8000" dirty="0" smtClean="0">
                <a:latin typeface="Times New Roman" pitchFamily="18" charset="0"/>
                <a:cs typeface="Times New Roman" pitchFamily="18" charset="0"/>
              </a:rPr>
            </a:br>
            <a:endParaRPr lang="vi-VN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5600" dirty="0" smtClean="0">
                <a:latin typeface="Arial Nova" pitchFamily="34" charset="0"/>
              </a:rPr>
              <a:t>7. </a:t>
            </a:r>
            <a:r>
              <a:rPr lang="vi-VN" sz="3700" dirty="0" smtClean="0"/>
              <a:t>     .</a:t>
            </a:r>
          </a:p>
          <a:p>
            <a:r>
              <a:rPr lang="vi-VN" sz="3700" dirty="0" smtClean="0"/>
              <a:t/>
            </a:r>
            <a:br>
              <a:rPr lang="vi-VN" sz="3700" dirty="0" smtClean="0"/>
            </a:br>
            <a:endParaRPr lang="en-US" sz="3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3235" y="1385047"/>
            <a:ext cx="3657600" cy="543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871447" y="3052481"/>
            <a:ext cx="45047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200" b="1" dirty="0" smtClean="0">
                <a:solidFill>
                  <a:srgbClr val="7030A0"/>
                </a:solidFill>
              </a:rPr>
              <a:t>AFIȘUL FESTIVALULUI PENTRU EDIȚIA </a:t>
            </a:r>
          </a:p>
          <a:p>
            <a:pPr algn="ctr"/>
            <a:r>
              <a:rPr lang="ro-RO" sz="3200" b="1" dirty="0" smtClean="0">
                <a:solidFill>
                  <a:srgbClr val="7030A0"/>
                </a:solidFill>
              </a:rPr>
              <a:t>A VII-A, 2022</a:t>
            </a:r>
            <a:endParaRPr lang="en-US" sz="32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180</TotalTime>
  <Words>338</Words>
  <Application>Microsoft Office PowerPoint</Application>
  <PresentationFormat>Custom</PresentationFormat>
  <Paragraphs>92</Paragraphs>
  <Slides>11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Flow</vt:lpstr>
      <vt:lpstr>17 mai 2022</vt:lpstr>
      <vt:lpstr>Festivalul național CDIdei în cărți</vt:lpstr>
      <vt:lpstr>Echipa –București-Ilfov</vt:lpstr>
      <vt:lpstr>CDIdei</vt:lpstr>
      <vt:lpstr>CDIdei</vt:lpstr>
      <vt:lpstr>                            CDIdei</vt:lpstr>
      <vt:lpstr>Activități în cadrul festivalului</vt:lpstr>
      <vt:lpstr>Precizări pentru Etapa județeană</vt:lpstr>
      <vt:lpstr>Slide 9</vt:lpstr>
      <vt:lpstr>Precizări despre Etapa națională</vt:lpstr>
      <vt:lpstr>MULT SUCCES!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PowerPoint</dc:title>
  <dc:creator>Horiana CCD If</dc:creator>
  <cp:lastModifiedBy>CRED-admin22</cp:lastModifiedBy>
  <cp:revision>250</cp:revision>
  <dcterms:created xsi:type="dcterms:W3CDTF">2022-03-15T17:40:52Z</dcterms:created>
  <dcterms:modified xsi:type="dcterms:W3CDTF">2022-05-20T00:33:47Z</dcterms:modified>
</cp:coreProperties>
</file>